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8" r:id="rId3"/>
    <p:sldId id="261" r:id="rId4"/>
    <p:sldId id="321" r:id="rId5"/>
    <p:sldId id="323" r:id="rId6"/>
    <p:sldId id="324" r:id="rId7"/>
    <p:sldId id="332" r:id="rId8"/>
    <p:sldId id="333" r:id="rId9"/>
    <p:sldId id="340" r:id="rId10"/>
    <p:sldId id="341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4" r:id="rId19"/>
    <p:sldId id="335" r:id="rId20"/>
    <p:sldId id="336" r:id="rId21"/>
    <p:sldId id="337" r:id="rId22"/>
    <p:sldId id="338" r:id="rId23"/>
    <p:sldId id="339" r:id="rId24"/>
    <p:sldId id="349" r:id="rId25"/>
    <p:sldId id="350" r:id="rId26"/>
    <p:sldId id="351" r:id="rId27"/>
    <p:sldId id="342" r:id="rId28"/>
    <p:sldId id="343" r:id="rId29"/>
    <p:sldId id="344" r:id="rId30"/>
    <p:sldId id="345" r:id="rId31"/>
    <p:sldId id="352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7" autoAdjust="0"/>
    <p:restoredTop sz="85108" autoAdjust="0"/>
  </p:normalViewPr>
  <p:slideViewPr>
    <p:cSldViewPr snapToGrid="0">
      <p:cViewPr varScale="1">
        <p:scale>
          <a:sx n="56" d="100"/>
          <a:sy n="56" d="100"/>
        </p:scale>
        <p:origin x="20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aphael_School_of_Athens.jpg#/media/File:Raphael_School_of_Athens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Albrecht_D%C3%BCrer_-_Paumgartner-Altar_-_Alte_Pinakothek_M%C3%BCnchen.jpg#/media/Datei:Albrecht_D%C3%BCrer_-_Paumgartner-Altar_-_Alte_Pinakothek_M%C3%BCnchen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Philo_mediev.jpg#/media/Datei:Philo_mediev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plica_Michelangelo%27s_David_black_background.jpg#/media/File:Replica_Michelangelo's_David_black_background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publicdomain/zero/1.0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Ptolemaic_system_(PSF)2.png#/media/Datei:Ptolemaic_system_(PSF)2.p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ds.wikipedia.org/wiki/Bild:Solar_sys8.jpg#/media/Bild:Solar_sys8.jpg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alileo-sustermans2.jpg#/media/File:Galileo-sustermans2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alileo_Galilei_at_his_trial_Wellcome_V0018717.jpg#/media/File:Galileo_Galilei_at_his_trial_Wellcome_V0018717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kuppel-italia-kirche-renaissance-1254710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Leonardo_da_Vinci-_Vitruvian_Man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eonardo_da_Vinci_(ur_Svenska_Familj-Journalen).png#/media/File:Leonardo_da_Vinci_(ur_Svenska_Familj-Journalen).pn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video-abspielen-multimedia-youtube-481821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umanismus_renaissance_reformatio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m.wikipedia.org/wiki/Datei:Mona_Lisa,_by_Leonardo_da_Vinci,_from_C2RMF_retouched.jpg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Leonardo_da_Vinci_(1452-1519)_-_The_Last_Supper_(1495-1498).jpg#/media/Datei:Leonardo_da_Vinci_(1452-1519)_-_The_Last_Supper_(1495-1498)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eonardo_da_Vinci_-_Studies_of_the_foetus_in_the_womb.jpg#/media/File:Leonardo_da_Vinci_-_Studies_of_the_foetus_in_the_womb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wikipedia.org/wiki/Datei:Leonardo_da_vinci,_Study_on_the_proportions_of_head_and_eyes.jpg#/media/Datei:Leonardo_da_vinci,_Study_on_the_proportions_of_head_and_eyes.jpg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eonardo_helicopter.JPG#/media/File:Leonardo_helicopter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Ailes_battantes_Luc_Viatour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rontopubliclibrary.ca/content/ve/flight/images/FT-21-Tavola-XLI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File:Ornithopter_Leonardo_da_Vinci.pn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copo_del_Conte_-_Portrait_of_Michelangelo_-_WGA5207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orence_-_David_-_t%C3%AAte.jpg#/media/File:Florence_-_David_-_t%C3%AAte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Michelangelo%27s_Pieta_5450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rchive/f/f2/20180614045850%21Creation_of_Adam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stine_Chapel_ceiling_03.jpg#/media/File:Sistine_Chapel_ceiling_03.jpg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Da_Vinci_Vitruve_Luc_Viatour.jpg#/media/Datei:Da_Vinci_Vitruve_Luc_Viatour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8/Colosseum_in_Rome-April_2007-1-_copie_2B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abstinenz-asket-askese-christliche-2025309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person-springen-silhouette-abend-984124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italien-italienisch-flagge-blau-92404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t._Martin_Zillis_Decke3.JPG#/media/File:St._Martin_Zillis_Decke3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Bildbeschreibung: Was sieht man?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Viele Wissenschaften: lesen, schreiben, rezitieren, forschen, lehren, diskutieren, etc.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of Athens, Raphael (</a:t>
            </a:r>
            <a:r>
              <a:rPr lang="en-GB" dirty="0">
                <a:hlinkClick r:id="rId3"/>
              </a:rPr>
              <a:t>https://commons.wikimedia.org/wiki/File:Raphael_School_of_Athens.jpg#/media/File:Raphael_School_of_Athens.jpg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ist bei diesem Bild anders im Gegensatz zum vorherigen?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Baukunst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Tiefen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Perspektiven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Weltliche Themen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Wirklichkeitsgetreu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Details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Siehe </a:t>
            </a:r>
            <a:r>
              <a:rPr lang="de-CH" b="0" dirty="0" err="1">
                <a:sym typeface="Wingdings" panose="05000000000000000000" pitchFamily="2" charset="2"/>
              </a:rPr>
              <a:t>SchulArena</a:t>
            </a:r>
            <a:r>
              <a:rPr lang="de-CH" b="0" dirty="0">
                <a:sym typeface="Wingdings" panose="05000000000000000000" pitchFamily="2" charset="2"/>
              </a:rPr>
              <a:t>-Produkt «Perspektive kreativ» aus unserem Shop!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Paumgartner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-Altar, Albrecht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Dürer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https://de.wikipedia.org/wiki/Datei:Albrecht_D%C3%BCrer_-_Paumgartner-Altar_-_Alte_Pinakothek_M%C3%BCnchen.jpg#/media/Datei:Albrecht_D%C3%BCrer_-_Paumgartner-Altar_-_Alte_Pinakothek_M%C3%BCnchen.jpg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1254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mediev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Autor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unbekannt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https://de.wikipedia.org/wiki/Datei:Philo_mediev.jpg#/media/Datei:Philo_mediev.jpg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469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Replica Michelangelo's David,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Jebulon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https://commons.wikimedia.org/wiki/File:Replica_Michelangelo%27s_David_black_background.jpg#/media/File:Replica_Michelangelo's_David_black_background.jpg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CC0 (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https://creativecommons.org/publicdomain/zero/1.0/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0234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Den </a:t>
            </a:r>
            <a:r>
              <a:rPr lang="de-CH" b="0" dirty="0" err="1"/>
              <a:t>SuS</a:t>
            </a:r>
            <a:r>
              <a:rPr lang="de-CH" b="0" dirty="0"/>
              <a:t> nur die Karte zeigen und fragen, ob sie von dieser Karte ableiten können, was «geozentrisch» heisst.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Ptolemäisches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Weltbild, Ralf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Roleček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https://de.wikipedia.org/wiki/Datei:Ptolemaic_system_(PSF)2.png#/media/Datei:Ptolemaic_system_(PSF)2.png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5379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Und was bedeutet wohl «heliozentrisch» im Gegensatz zu «geozentrisch»?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Video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Heliozentrisch - Geozentrisch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  <a:endParaRPr lang="de-CH" b="1" dirty="0"/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Sonnensystem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Harman Smith and Laura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Generosa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4"/>
              </a:rPr>
              <a:t>https://nds.wikipedia.org/wiki/Bild:Solar_sys8.jpg#/media/Bild:Solar_sys8.jpg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374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Weshalb könnte es zu Galileos Zeit gefährlich sein, Anhänger des kopernikanischen Lehre &amp; Verfechter des heliozentrischen Weltbildes zu sein?</a:t>
            </a:r>
            <a:endParaRPr lang="de-CH" b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Galileo, Justus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Sustermans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https://commons.wikimedia.org/wiki/File:Galileo-sustermans2.jpg#/media/File:Galileo-sustermans2.jpg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84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Galileo Galilei at his trial,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Wellcome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(</a:t>
            </a:r>
            <a:r>
              <a:rPr lang="en-GB" dirty="0">
                <a:hlinkClick r:id="rId3"/>
              </a:rPr>
              <a:t>https://commons.wikimedia.org/wiki/File:Galileo_Galilei_at_his_trial_Wellcome_V0018717.jpg#/media/File:Galileo_Galilei_at_his_trial_Wellcome_V0018717.jpg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7196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Gründe suchen lassen, weshalb die Kirche verhindern wollte, dass das heliozentrische Weltbild verbreitet wurde</a:t>
            </a:r>
            <a:endParaRPr lang="de-CH" b="0" dirty="0">
              <a:sym typeface="Wingdings" panose="05000000000000000000" pitchFamily="2" charset="2"/>
            </a:endParaRPr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https://pixabay.com/de/photos/kuppel-italia-kirche-renaissance-1254710/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050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Was könnte ein Universalgenie sein? Was kann es?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Proportions of the Human Figure, Leonardo da Vinci (</a:t>
            </a:r>
            <a:r>
              <a:rPr lang="en-GB" dirty="0">
                <a:hlinkClick r:id="rId3"/>
              </a:rPr>
              <a:t>https://de.m.wikipedia.org/wiki/Datei:Leonardo_da_Vinci-_Vitruvian_Man.JPG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9447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Leonardo da Vinci,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Tene~commonswiki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https://commons.wikimedia.org/wiki/File:Leonardo_da_Vinci_(ur_Svenska_Familj-Journalen).png#/media/File:Leonardo_da_Vinci_(ur_Svenska_Familj-Journalen).png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Video öffnet sich bei Klick auf Bild!</a:t>
            </a:r>
            <a:r>
              <a:rPr lang="de-CH" baseline="0" dirty="0"/>
              <a:t> (oder alternativ hier: https://youtu.be/8BvUFmU17YM)</a:t>
            </a:r>
          </a:p>
          <a:p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2-3</a:t>
            </a:r>
          </a:p>
          <a:p>
            <a:endParaRPr lang="de-CH" baseline="0" dirty="0"/>
          </a:p>
          <a:p>
            <a:r>
              <a:rPr lang="de-CH" baseline="0" dirty="0"/>
              <a:t>Bildquellen:</a:t>
            </a:r>
          </a:p>
          <a:p>
            <a:pPr marL="171450" indent="-171450">
              <a:buFontTx/>
              <a:buChar char="-"/>
            </a:pPr>
            <a:r>
              <a:rPr lang="de-CH" baseline="0" dirty="0"/>
              <a:t>Play Icon, Quelle: </a:t>
            </a:r>
            <a:r>
              <a:rPr lang="de-CH" baseline="0" dirty="0" err="1"/>
              <a:t>Pixabay</a:t>
            </a:r>
            <a:r>
              <a:rPr lang="de-CH" baseline="0" dirty="0"/>
              <a:t>, </a:t>
            </a:r>
            <a:r>
              <a:rPr lang="en-GB" dirty="0">
                <a:hlinkClick r:id="rId3"/>
              </a:rPr>
              <a:t>https://pixabay.com/de/vectors/video-abspielen-multimedia-youtube-481821/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baseline="0" dirty="0"/>
              <a:t>Screenshot, </a:t>
            </a:r>
            <a:r>
              <a:rPr lang="en-GB" baseline="0" dirty="0" err="1"/>
              <a:t>Youtube</a:t>
            </a:r>
            <a:r>
              <a:rPr lang="en-GB" baseline="0" dirty="0"/>
              <a:t>, </a:t>
            </a:r>
            <a:r>
              <a:rPr lang="de-CH" baseline="0" dirty="0"/>
              <a:t>https://youtu.be/8BvUFmU17YM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43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https://www.schularena.com/geschichte/neuzeit/humanismus_renaissance_reformation</a:t>
            </a:r>
            <a:br>
              <a:rPr lang="de-DE" dirty="0"/>
            </a:b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Video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Alien in der Mona Lisa? | Das Geheimnis von Da Vinci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Mona Lisa, Leonardo da Vinci (</a:t>
            </a:r>
            <a:r>
              <a:rPr lang="en-GB" dirty="0">
                <a:hlinkClick r:id="rId4"/>
              </a:rPr>
              <a:t>https://de.m.wikipedia.org/wiki/Datei:Mona_Lisa,_by_Leonardo_da_Vinci,_from_C2RMF_retouched.jpg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9310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Bildbeschreibung </a:t>
            </a:r>
            <a:r>
              <a:rPr lang="de-CH" b="0" dirty="0">
                <a:sym typeface="Wingdings" panose="05000000000000000000" pitchFamily="2" charset="2"/>
              </a:rPr>
              <a:t> Was sieht man?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Jesus mit Jüngern &amp; Maria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Alle sind jeweils in Dreiergruppen angeordnet, nur Jesus ist alleine in der Mitte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Moment, als Jesus den Jüngern erzählt, dass er durch einen von ihnen verraten wurde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Reaktion der einzelnen Jünger: Entrüstung, Überraschung, Betrüben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Für weitere Informationen: http://www.milano24ore.de/sehenswuerdigkeiten/abendmahl/Komposition.php </a:t>
            </a:r>
            <a:endParaRPr lang="de-CH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i="0" dirty="0"/>
              <a:t>Arbeitsblatt</a:t>
            </a:r>
            <a:r>
              <a:rPr lang="de-CH" dirty="0"/>
              <a:t>: Seite 7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Supper, Leonardo da Vinci (</a:t>
            </a:r>
            <a:r>
              <a:rPr lang="en-GB" dirty="0">
                <a:hlinkClick r:id="rId3"/>
              </a:rPr>
              <a:t>https://de.wikipedia.org/wiki/Datei:Leonardo_da_Vinci_(1452-1519)_-_The_Last_Supper_(1495-1498).jpg#/media/Datei:Leonardo_da_Vinci_(1452-1519)_-_The_Last_Supper_(1495-1498).jpg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7493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 of the foetus in the womb, Leonardo da Vinci (</a:t>
            </a:r>
            <a:r>
              <a:rPr lang="en-GB" dirty="0">
                <a:hlinkClick r:id="rId3"/>
              </a:rPr>
              <a:t>https://en.wikipedia.org/wiki/File:Leonardo_da_Vinci_-_Studies_of_the_foetus_in_the_womb.jpg#/media/File:Leonardo_da_Vinci_-_Studies_of_the_foetus_in_the_womb.jpg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Study on the proportions of head and eyes, Leonardo da Vinci (</a:t>
            </a:r>
            <a:r>
              <a:rPr lang="en-GB" dirty="0">
                <a:hlinkClick r:id="rId4"/>
              </a:rPr>
              <a:t>https://de.wikipedia.org/wiki/Datei:Leonardo_da_vinci,_Study_on_the_proportions_of_head_and_eyes.jpg#/media/Datei:Leonardo_da_vinci,_Study_on_the_proportions_of_head_and_eyes.jpg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2581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Design </a:t>
            </a:r>
            <a:r>
              <a:rPr lang="de-CH" dirty="0" err="1"/>
              <a:t>for</a:t>
            </a:r>
            <a:r>
              <a:rPr lang="de-CH" dirty="0"/>
              <a:t> a </a:t>
            </a:r>
            <a:r>
              <a:rPr lang="de-CH" dirty="0" err="1"/>
              <a:t>helicopter</a:t>
            </a:r>
            <a:r>
              <a:rPr lang="de-CH" dirty="0"/>
              <a:t>, Leonardo da Vinci (</a:t>
            </a:r>
            <a:r>
              <a:rPr lang="en-GB" dirty="0">
                <a:hlinkClick r:id="rId3"/>
              </a:rPr>
              <a:t>https://commons.wikimedia.org/wiki/File:Leonardo_helicopter.JPG#/media/File:Leonardo_helicopter.JPG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6980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herausfinden lassen, wie diese Fluggeräte funktionieren könnten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Da Vinci studierte den Flug von Vögeln und versuchte, anhand dessen ein Fluggerät zu bauen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Flügel, die der Mensch sich umschnallen kann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 err="1"/>
              <a:t>Ailes</a:t>
            </a:r>
            <a:r>
              <a:rPr lang="de-CH" dirty="0"/>
              <a:t> </a:t>
            </a:r>
            <a:r>
              <a:rPr lang="de-CH" dirty="0" err="1"/>
              <a:t>battantes</a:t>
            </a:r>
            <a:r>
              <a:rPr lang="de-CH" dirty="0"/>
              <a:t>, Luc </a:t>
            </a:r>
            <a:r>
              <a:rPr lang="de-CH" dirty="0" err="1"/>
              <a:t>Viatour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https://de.m.wikipedia.org/wiki/Datei:Ailes_battantes_Luc_Viatour.jpg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9887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herausfinden lassen, wie diese Fluggeräte funktionieren könnten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Fluggerät, in welches sich der Mensch hineinlegen/hineinschnallen kann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La </a:t>
            </a:r>
            <a:r>
              <a:rPr lang="de-CH" dirty="0" err="1"/>
              <a:t>Roccia</a:t>
            </a:r>
            <a:r>
              <a:rPr lang="de-CH" dirty="0"/>
              <a:t>, Leonardo da Vinci (</a:t>
            </a:r>
            <a:r>
              <a:rPr lang="en-GB" dirty="0">
                <a:hlinkClick r:id="rId3"/>
              </a:rPr>
              <a:t>https://www.torontopubliclibrary.ca/content/ve/flight/images/FT-21-Tavola-XLI.jpg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0832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herausfinden lassen, wie diese Fluggeräte funktionieren könnten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 </a:t>
            </a:r>
            <a:r>
              <a:rPr lang="de-CH" b="0" dirty="0" err="1">
                <a:sym typeface="Wingdings" panose="05000000000000000000" pitchFamily="2" charset="2"/>
              </a:rPr>
              <a:t>Ornithopter</a:t>
            </a:r>
            <a:r>
              <a:rPr lang="de-CH" b="0" dirty="0">
                <a:sym typeface="Wingdings" panose="05000000000000000000" pitchFamily="2" charset="2"/>
              </a:rPr>
              <a:t>: Ein Flugzeug, das durch die Bewegung der Tragflächen fliegt</a:t>
            </a:r>
            <a:endParaRPr lang="de-CH" b="0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Ornithopter, Leonardo da Vinci (</a:t>
            </a:r>
            <a:r>
              <a:rPr lang="en-GB" dirty="0">
                <a:hlinkClick r:id="rId3"/>
              </a:rPr>
              <a:t>https://en.m.wikipedia.org/wiki/File:Ornithopter_Leonardo_da_Vinci.png</a:t>
            </a:r>
            <a:r>
              <a:rPr lang="en-GB" dirty="0"/>
              <a:t>)</a:t>
            </a:r>
            <a:r>
              <a:rPr lang="de-CH" dirty="0"/>
              <a:t>, lizenzfrei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0612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Michelangelo,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Jacopino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Conte (</a:t>
            </a:r>
            <a:r>
              <a:rPr lang="en-GB" dirty="0">
                <a:hlinkClick r:id="rId3"/>
              </a:rPr>
              <a:t>https://commons.wikimedia.org/wiki/File:Jacopo_del_Conte_-_Portrait_of_Michelangelo_-_WGA5207.jpg</a:t>
            </a:r>
            <a:r>
              <a:rPr lang="en-GB" dirty="0"/>
              <a:t>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2622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Florence – David, Guillaume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Piolle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https://commons.wikimedia.org/wiki/File:Florence_-_David_-_t%C3%AAte.jpg#/media/File:Florence_-_David_-_t%C3%AAte.jpg</a:t>
            </a:r>
            <a:r>
              <a:rPr lang="en-GB" dirty="0"/>
              <a:t>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Lizenztyp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3000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 err="1"/>
              <a:t>Michelangelo's</a:t>
            </a:r>
            <a:r>
              <a:rPr lang="de-CH" dirty="0"/>
              <a:t> Pieta, Stanislav </a:t>
            </a:r>
            <a:r>
              <a:rPr lang="de-CH" dirty="0" err="1"/>
              <a:t>Traykov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https://de.m.wikipedia.org/wiki/Datei:Michelangelo%27s_Pieta_5450.jpg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096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Repetition: Was zeigt dieses Bild?</a:t>
            </a:r>
            <a:endParaRPr lang="de-CH" b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Die Erschaffung Adams, Alonso de Mendoza (</a:t>
            </a:r>
            <a:r>
              <a:rPr lang="en-GB" dirty="0">
                <a:hlinkClick r:id="rId3"/>
              </a:rPr>
              <a:t>https://upload.wikimedia.org/wikipedia/commons/archive/f/f2/20180614045850%21Creation_of_Adam.jpg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9796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http://www.spiegel.de/panorama/360-grad-ansicht-der-sixtinischen-kapelle-hier-wird-der-papst-gewaehlt-a-888486.html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360-Grad-Ansicht der Sixtinischen Kapelle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Sistine Chapel ceiling, Antoine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Taveneaux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https://commons.wikimedia.org/wiki/File:Sistine_Chapel_ceiling_03.jpg#/media/File:Sistine_Chapel_ceiling_03.jpg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1557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209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selber kombinieren lassen: Wenn «</a:t>
            </a:r>
            <a:r>
              <a:rPr lang="de-CH" b="0" dirty="0" err="1"/>
              <a:t>Naissance</a:t>
            </a:r>
            <a:r>
              <a:rPr lang="de-CH" b="0" dirty="0"/>
              <a:t>» «Geburt» heisst, was heisst dann «Renaissance»?</a:t>
            </a:r>
            <a:endParaRPr lang="de-CH" b="0" dirty="0">
              <a:sym typeface="Wingdings" panose="05000000000000000000" pitchFamily="2" charset="2"/>
            </a:endParaRP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Vitruve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Viatou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Leonardo da Vinci (</a:t>
            </a:r>
            <a:r>
              <a:rPr lang="en-GB" dirty="0">
                <a:hlinkClick r:id="rId3"/>
              </a:rPr>
              <a:t>https://de.wikipedia.org/wiki/Datei:Da_Vinci_Vitruve_Luc_Viatour.jpg#/media/Datei:Da_Vinci_Vitruve_Luc_Viatour.jpg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564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Kolosseum – Colosseum, </a:t>
            </a:r>
            <a:r>
              <a:rPr lang="de-CH" dirty="0" err="1"/>
              <a:t>Diliff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https://upload.wikimedia.org/wikipedia/commons/d/d8/Colosseum_in_Rome-April_2007-1-_copie_2B.jpg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25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https://pixabay.com/de/vectors/abstinenz-asket-askese-christliche-2025309/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136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https://pixabay.com/de/photos/person-springen-silhouette-abend-984124/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7569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-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https://pixabay.com/de/photos/italien-italienisch-flagge-blau-924043/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69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aufschreiben lassen, was bei diesem Bild auffällt (z.B. eindimensionale Malerei, je wichtiger die Figur desto grösser, Teufel/Jesus </a:t>
            </a:r>
            <a:r>
              <a:rPr lang="de-CH" b="0" dirty="0">
                <a:sym typeface="Wingdings" panose="05000000000000000000" pitchFamily="2" charset="2"/>
              </a:rPr>
              <a:t> religiös, nicht wirklichkeitsgetreu, etc.)</a:t>
            </a: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St. Martin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Zillis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Decke, Adrian Michael (</a:t>
            </a:r>
            <a:r>
              <a:rPr lang="en-GB" dirty="0">
                <a:hlinkClick r:id="rId3"/>
              </a:rPr>
              <a:t>https://commons.wikimedia.org/wiki/File:St._Martin_Zillis_Decke3.JPG#/media/File:St._Martin_Zillis_Decke3.JPG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194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m_z7PGRq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8BvUFmU17YM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05-humanismus-renaissance/982cc3e5-a85a-43f8-90b4-83096ea0404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c/c3/Raphael_School_of_Athe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27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" y="626425"/>
            <a:ext cx="6664959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Humanismus -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1935679"/>
            <a:ext cx="587248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Renaissance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ldergebnis für albrecht dür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3710750" y="1058653"/>
            <a:ext cx="3168327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Ziel: Möglichst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wirklichkeitsgetreue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Abbildungen.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-26690" y="4296364"/>
            <a:ext cx="690576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Vergleich: Malerei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-26690" y="5346350"/>
            <a:ext cx="488529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Renaissance</a:t>
            </a:r>
          </a:p>
        </p:txBody>
      </p:sp>
    </p:spTree>
    <p:extLst>
      <p:ext uri="{BB962C8B-B14F-4D97-AF65-F5344CB8AC3E}">
        <p14:creationId xmlns:p14="http://schemas.microsoft.com/office/powerpoint/2010/main" val="344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education middle 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741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97993"/>
            <a:ext cx="44297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Bildung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18160" y="395777"/>
            <a:ext cx="391160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Aufschwung des Handels bringt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Wohlstand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-1" y="4199651"/>
            <a:ext cx="40335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Wohlstand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18160" y="1416144"/>
            <a:ext cx="391160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Nicht nur Geistliche, sondern auch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Laien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können sich nun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Schulbildung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leisten.</a:t>
            </a:r>
          </a:p>
        </p:txBody>
      </p:sp>
    </p:spTree>
    <p:extLst>
      <p:ext uri="{BB962C8B-B14F-4D97-AF65-F5344CB8AC3E}">
        <p14:creationId xmlns:p14="http://schemas.microsoft.com/office/powerpoint/2010/main" val="11667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297993"/>
            <a:ext cx="83616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Wohlstand und Bildung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10882796" y="5574991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1971040" y="928907"/>
            <a:ext cx="498856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Gebildeten studieren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Schriften des Altertums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schaffen nach diesem wiederentdeckten Wissen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Neues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-1" y="4199651"/>
            <a:ext cx="42875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Folgen von</a:t>
            </a:r>
          </a:p>
        </p:txBody>
      </p:sp>
      <p:pic>
        <p:nvPicPr>
          <p:cNvPr id="5122" name="Picture 2" descr="Bildergebnis für dav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48" y="-596324"/>
            <a:ext cx="4496752" cy="74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1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297993"/>
            <a:ext cx="506984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Geozentrisch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43280" y="735867"/>
            <a:ext cx="3444240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Ptolemäus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(2. Jhdt. n. Chr.) wurde angenommen, dass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Erde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Zentrum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unserer Welt sei. </a:t>
            </a:r>
          </a:p>
        </p:txBody>
      </p:sp>
      <p:pic>
        <p:nvPicPr>
          <p:cNvPr id="6146" name="Picture 2" descr="Bildergebnis für geozentris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6"/>
          <p:cNvSpPr txBox="1">
            <a:spLocks/>
          </p:cNvSpPr>
          <p:nvPr/>
        </p:nvSpPr>
        <p:spPr>
          <a:xfrm>
            <a:off x="-1" y="4199651"/>
            <a:ext cx="42875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Weltbilder: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3138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heliocentr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4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-1" y="4199651"/>
            <a:ext cx="42875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Weltbilder: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97993"/>
            <a:ext cx="54864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Heliozentrisch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7254240" y="380267"/>
            <a:ext cx="449072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humanistischen Forschungen von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Nikolaus Kopernikus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zeigen nun, dass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Sonne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Zentrum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steht.</a:t>
            </a:r>
          </a:p>
        </p:txBody>
      </p:sp>
    </p:spTree>
    <p:extLst>
      <p:ext uri="{BB962C8B-B14F-4D97-AF65-F5344CB8AC3E}">
        <p14:creationId xmlns:p14="http://schemas.microsoft.com/office/powerpoint/2010/main" val="41347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-1" y="4199651"/>
            <a:ext cx="47447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Gefährliches</a:t>
            </a:r>
          </a:p>
        </p:txBody>
      </p:sp>
      <p:pic>
        <p:nvPicPr>
          <p:cNvPr id="8194" name="Picture 2" descr="Bildergebnis für galileo galil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0"/>
            <a:ext cx="568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6"/>
          <p:cNvSpPr txBox="1">
            <a:spLocks/>
          </p:cNvSpPr>
          <p:nvPr/>
        </p:nvSpPr>
        <p:spPr>
          <a:xfrm>
            <a:off x="-1" y="5297993"/>
            <a:ext cx="54864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Gedankengut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609599" y="542827"/>
            <a:ext cx="449072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Galileo Galilei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 Anhänger der kopernikanischen Lehre.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09599" y="1614109"/>
            <a:ext cx="449072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 setzt das neu erfundene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Fernrohr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ein, um die Theorie zu beweisen.</a:t>
            </a:r>
          </a:p>
        </p:txBody>
      </p:sp>
    </p:spTree>
    <p:extLst>
      <p:ext uri="{BB962C8B-B14F-4D97-AF65-F5344CB8AC3E}">
        <p14:creationId xmlns:p14="http://schemas.microsoft.com/office/powerpoint/2010/main" val="27621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9220" name="Picture 4" descr="Bildergebnis für galileo galilei tri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b="2867"/>
          <a:stretch/>
        </p:blipFill>
        <p:spPr bwMode="auto">
          <a:xfrm>
            <a:off x="-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6"/>
          <p:cNvSpPr txBox="1">
            <a:spLocks/>
          </p:cNvSpPr>
          <p:nvPr/>
        </p:nvSpPr>
        <p:spPr>
          <a:xfrm>
            <a:off x="-1" y="4199651"/>
            <a:ext cx="47447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Gefährliches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97993"/>
            <a:ext cx="54864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Gedankengut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6949439" y="390427"/>
            <a:ext cx="449072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Allerdings bringt er sich mit seiner Arbeit vor ein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Inquisitionsgericht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Kirche.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949439" y="1704731"/>
            <a:ext cx="449072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1633 muss er seine Behauptungen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widerrufen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3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ldergebnis für church renaiss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-1" y="4199651"/>
            <a:ext cx="410464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Kirche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97993"/>
            <a:ext cx="57200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als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Verhinderer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4612640" y="390427"/>
            <a:ext cx="71424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Wäre die Kirche glaubwürdig, wenn Jesus Christus auf einem kleinen Planeten geboren wäre?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612639" y="1325618"/>
            <a:ext cx="7142481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Müsste Gott nicht seine Welt ins Zentrum rücken?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4612639" y="1925362"/>
            <a:ext cx="7142481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Wenn die Kirche glaubwürdig bleiben wollte, musste das kopernikanische Weltbild weg! </a:t>
            </a:r>
          </a:p>
        </p:txBody>
      </p:sp>
    </p:spTree>
    <p:extLst>
      <p:ext uri="{BB962C8B-B14F-4D97-AF65-F5344CB8AC3E}">
        <p14:creationId xmlns:p14="http://schemas.microsoft.com/office/powerpoint/2010/main" val="15731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084633"/>
            <a:ext cx="688847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Uomo</a:t>
            </a: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Universale“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1981199" y="827922"/>
            <a:ext cx="49072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Ideal des Humanismus: </a:t>
            </a:r>
            <a:b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Universal-Genie</a:t>
            </a:r>
          </a:p>
        </p:txBody>
      </p:sp>
      <p:pic>
        <p:nvPicPr>
          <p:cNvPr id="13314" name="Picture 2" descr="Bildergebnis für uomo univers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4905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1981199" y="1914427"/>
            <a:ext cx="4907280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= 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harmonische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selbständige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umfassend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gebildete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Persönlichkeit, vollkommen an Leib, Seele und Geist.</a:t>
            </a:r>
          </a:p>
        </p:txBody>
      </p:sp>
    </p:spTree>
    <p:extLst>
      <p:ext uri="{BB962C8B-B14F-4D97-AF65-F5344CB8AC3E}">
        <p14:creationId xmlns:p14="http://schemas.microsoft.com/office/powerpoint/2010/main" val="41242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688847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Leonardo da Vinci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1300477" y="1153042"/>
            <a:ext cx="2794001" cy="27279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Universal-Genie: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Anatomie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Botanik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Zoologie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Technik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Architektur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4094478" y="1153042"/>
            <a:ext cx="2794001" cy="27279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Malerei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Bildhauerei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Chemie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Physik</a:t>
            </a: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7491505" y="256557"/>
            <a:ext cx="1886175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1452 - 1519</a:t>
            </a:r>
          </a:p>
        </p:txBody>
      </p:sp>
      <p:pic>
        <p:nvPicPr>
          <p:cNvPr id="1026" name="Picture 2" descr="Bildergebnis für leonardo da vin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79" y="1000641"/>
            <a:ext cx="5303521" cy="52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6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279626"/>
            <a:ext cx="10312401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Humanismus - Renaissance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3" name="AutoShape 4" descr="Bildergebnis für evolution"/>
          <p:cNvSpPr>
            <a:spLocks noChangeAspect="1" noChangeArrowheads="1"/>
          </p:cNvSpPr>
          <p:nvPr/>
        </p:nvSpPr>
        <p:spPr bwMode="auto">
          <a:xfrm>
            <a:off x="6095999" y="3428999"/>
            <a:ext cx="2069805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0" name="Inhaltsplatzhalter 6"/>
          <p:cNvSpPr txBox="1">
            <a:spLocks/>
          </p:cNvSpPr>
          <p:nvPr/>
        </p:nvSpPr>
        <p:spPr>
          <a:xfrm>
            <a:off x="1826222" y="1342274"/>
            <a:ext cx="3105203" cy="241912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Schau dir als Einführung das kurze Video über den Humanismus bzw. die Renaissance an und löse die Aufgaben dazu.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 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 descr="Bildergebnis für vid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3" y="1342274"/>
            <a:ext cx="1121468" cy="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5833" t="11298" r="38916" b="41526"/>
          <a:stretch/>
        </p:blipFill>
        <p:spPr>
          <a:xfrm>
            <a:off x="5531890" y="675681"/>
            <a:ext cx="6006591" cy="34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ldergebnis für mona l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0"/>
            <a:ext cx="4600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5103940"/>
            <a:ext cx="42062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Mona Lisa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975357" y="899042"/>
            <a:ext cx="5039363" cy="167840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wohl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berühmteste Gemälde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Welt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Entstehung: 1503 – 1506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Hängt heute im Pariser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Louvre</a:t>
            </a:r>
          </a:p>
        </p:txBody>
      </p:sp>
    </p:spTree>
    <p:extLst>
      <p:ext uri="{BB962C8B-B14F-4D97-AF65-F5344CB8AC3E}">
        <p14:creationId xmlns:p14="http://schemas.microsoft.com/office/powerpoint/2010/main" val="23233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0/08/Leonardo_da_Vinci_(1452-1519)_-_The_Last_Supper_(1495-1498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3195"/>
          <a:stretch/>
        </p:blipFill>
        <p:spPr bwMode="auto">
          <a:xfrm>
            <a:off x="0" y="0"/>
            <a:ext cx="12192000" cy="68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629919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Das Abendmahl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6096000" y="566495"/>
            <a:ext cx="5039363" cy="134601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Wandgemälde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Entstehung: 1494 - 1498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Riesig: 8.8 x 4.6 m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ildergebnis für leonard de vin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0"/>
            <a:ext cx="5005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5103940"/>
            <a:ext cx="40538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Anatomie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714692" y="995860"/>
            <a:ext cx="4964748" cy="155016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 Vinci interessierte sich sehr für die Anatomie des Menschen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Schnitt sogar heimlich nachts Leichen auf (obwohl verboten)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389905" y="238730"/>
            <a:ext cx="157121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Fötus im Mutterleib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0"/>
          <a:stretch/>
        </p:blipFill>
        <p:spPr bwMode="auto">
          <a:xfrm>
            <a:off x="4234962" y="3669082"/>
            <a:ext cx="2770529" cy="27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2281" y="0"/>
            <a:ext cx="6709719" cy="6858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485708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Flugobjekte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548034" y="1943086"/>
            <a:ext cx="4309050" cy="121776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Luftschraube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 Prinzipien des Helikopters</a:t>
            </a:r>
          </a:p>
        </p:txBody>
      </p:sp>
    </p:spTree>
    <p:extLst>
      <p:ext uri="{BB962C8B-B14F-4D97-AF65-F5344CB8AC3E}">
        <p14:creationId xmlns:p14="http://schemas.microsoft.com/office/powerpoint/2010/main" val="278850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da vinci fluggerä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7" b="1494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485708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Flugobjekte</a:t>
            </a:r>
          </a:p>
        </p:txBody>
      </p:sp>
    </p:spTree>
    <p:extLst>
      <p:ext uri="{BB962C8B-B14F-4D97-AF65-F5344CB8AC3E}">
        <p14:creationId xmlns:p14="http://schemas.microsoft.com/office/powerpoint/2010/main" val="270153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ildergebnis für da vinci fl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3634"/>
          <a:stretch/>
        </p:blipFill>
        <p:spPr bwMode="auto">
          <a:xfrm>
            <a:off x="5648960" y="0"/>
            <a:ext cx="5902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 rot="16200000">
            <a:off x="10882796" y="5548795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485708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Flugobjekte</a:t>
            </a:r>
          </a:p>
        </p:txBody>
      </p:sp>
    </p:spTree>
    <p:extLst>
      <p:ext uri="{BB962C8B-B14F-4D97-AF65-F5344CB8AC3E}">
        <p14:creationId xmlns:p14="http://schemas.microsoft.com/office/powerpoint/2010/main" val="1457833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03940"/>
            <a:ext cx="485708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Flugobjekte</a:t>
            </a:r>
          </a:p>
        </p:txBody>
      </p:sp>
      <p:pic>
        <p:nvPicPr>
          <p:cNvPr id="3074" name="Picture 2" descr="Bildergebnis für da vinci f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7" y="75304"/>
            <a:ext cx="951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80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ildergebnis für michelange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482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162245"/>
            <a:ext cx="540511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Michelangelo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5309415"/>
            <a:ext cx="394420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Buonarotti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10242008" y="215614"/>
            <a:ext cx="1886175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1475 - 1564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1774209" y="827922"/>
            <a:ext cx="363091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Universal-Genie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Schaffer </a:t>
            </a:r>
            <a:r>
              <a:rPr lang="de-DE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grosser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Werke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ildergebnis für michelangelo dav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99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8611737" y="827922"/>
            <a:ext cx="358026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David</a:t>
            </a:r>
          </a:p>
        </p:txBody>
      </p:sp>
    </p:spTree>
    <p:extLst>
      <p:ext uri="{BB962C8B-B14F-4D97-AF65-F5344CB8AC3E}">
        <p14:creationId xmlns:p14="http://schemas.microsoft.com/office/powerpoint/2010/main" val="360888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ildergebnis für michelangelo pie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8611737" y="827922"/>
            <a:ext cx="358026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Pietà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8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ergebnis für kreationism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r="17990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5334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Humanismus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2334204" y="540904"/>
            <a:ext cx="4696516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human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	= 	menschlich</a:t>
            </a:r>
          </a:p>
        </p:txBody>
      </p:sp>
    </p:spTree>
    <p:extLst>
      <p:ext uri="{BB962C8B-B14F-4D97-AF65-F5344CB8AC3E}">
        <p14:creationId xmlns:p14="http://schemas.microsoft.com/office/powerpoint/2010/main" val="30233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b="120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660864"/>
            <a:ext cx="712413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Sixtinische Kapelle</a:t>
            </a:r>
          </a:p>
        </p:txBody>
      </p:sp>
    </p:spTree>
    <p:extLst>
      <p:ext uri="{BB962C8B-B14F-4D97-AF65-F5344CB8AC3E}">
        <p14:creationId xmlns:p14="http://schemas.microsoft.com/office/powerpoint/2010/main" val="3476391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kahoot</a:t>
            </a:r>
            <a:r>
              <a:rPr lang="de-DE" sz="6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.it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41912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 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https://create.kahoot.it/share/05-humanismus-renaissance/982cc3e5-a85a-43f8-90b4-83096ea04048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5334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Renaissance</a:t>
            </a:r>
          </a:p>
        </p:txBody>
      </p:sp>
      <p:pic>
        <p:nvPicPr>
          <p:cNvPr id="1028" name="Picture 4" descr="Bildergebnis für renaiss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0"/>
            <a:ext cx="5043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1178103" y="2034424"/>
            <a:ext cx="5456377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Frz. </a:t>
            </a:r>
            <a:r>
              <a:rPr lang="de-DE" sz="24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naissance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=     Geburt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178103" y="2802770"/>
            <a:ext cx="5456377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Renaissance     	=     Wiedergeburt </a:t>
            </a:r>
          </a:p>
        </p:txBody>
      </p:sp>
    </p:spTree>
    <p:extLst>
      <p:ext uri="{BB962C8B-B14F-4D97-AF65-F5344CB8AC3E}">
        <p14:creationId xmlns:p14="http://schemas.microsoft.com/office/powerpoint/2010/main" val="32198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ildergebnis für kolosseum wallpap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" b="2077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709920" y="454871"/>
            <a:ext cx="6025335" cy="234320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Übergang vom Mittelalter zur Neuzeit (1400 - 1600)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Wiederbelebung antiker Ideale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Literatur, Philosophie, Wissenschaft, Malerei und Architektur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Mensch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steht im Mittelpunkt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3340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Renaissance</a:t>
            </a:r>
          </a:p>
        </p:txBody>
      </p:sp>
    </p:spTree>
    <p:extLst>
      <p:ext uri="{BB962C8B-B14F-4D97-AF65-F5344CB8AC3E}">
        <p14:creationId xmlns:p14="http://schemas.microsoft.com/office/powerpoint/2010/main" val="2241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297993"/>
            <a:ext cx="64617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Mittelalter?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82320" y="593205"/>
            <a:ext cx="391160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fromme Mensch des Mittelalters betrachtete das Leben als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Vorbereitung für die Ewigkeit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-1" y="4199651"/>
            <a:ext cx="46939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Wie war 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4AE74D-3A00-4556-8146-D9A960B0E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3109" y="0"/>
            <a:ext cx="394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304970"/>
            <a:ext cx="7630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Neues Lebensgefühl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980905" y="792726"/>
            <a:ext cx="373888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Mensch soll nun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Herrlichkeiten des Diesseits </a:t>
            </a:r>
            <a:r>
              <a:rPr lang="de-DE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geniessen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980905" y="2153196"/>
            <a:ext cx="37388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Dies steht im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Gegensatz zum Mittelalter.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2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ildergebnis für italy fl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0" b="4792"/>
          <a:stretch/>
        </p:blipFill>
        <p:spPr bwMode="auto">
          <a:xfrm>
            <a:off x="0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084633"/>
            <a:ext cx="7630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Neues Lebensgefühl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914400" y="827307"/>
            <a:ext cx="37388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Zentrum dieser Entwicklung war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Italien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ldergebnis für bilderdecke zill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" b="4949"/>
          <a:stretch/>
        </p:blipFill>
        <p:spPr bwMode="auto">
          <a:xfrm>
            <a:off x="-2669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26690" y="4296364"/>
            <a:ext cx="690576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Vergleich: Malerei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-26690" y="5346350"/>
            <a:ext cx="418925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Mittelalter</a:t>
            </a:r>
          </a:p>
        </p:txBody>
      </p:sp>
    </p:spTree>
    <p:extLst>
      <p:ext uri="{BB962C8B-B14F-4D97-AF65-F5344CB8AC3E}">
        <p14:creationId xmlns:p14="http://schemas.microsoft.com/office/powerpoint/2010/main" val="17117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2731</Words>
  <Application>Microsoft Macintosh PowerPoint</Application>
  <PresentationFormat>Breitbild</PresentationFormat>
  <Paragraphs>339</Paragraphs>
  <Slides>31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Selina Tuchschmid</cp:lastModifiedBy>
  <cp:revision>213</cp:revision>
  <dcterms:created xsi:type="dcterms:W3CDTF">2016-12-23T14:34:29Z</dcterms:created>
  <dcterms:modified xsi:type="dcterms:W3CDTF">2020-10-23T14:54:05Z</dcterms:modified>
</cp:coreProperties>
</file>